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960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Sheet5!$A$1:$H$1</c:f>
          <c:strCache>
            <c:ptCount val="1"/>
            <c:pt idx="0">
              <c:v>Dr. Cutler's Total Patients Age 50-74 Who Have  a Documented Colo-Rectal Conversation or Screening </c:v>
            </c:pt>
          </c:strCache>
        </c:strRef>
      </c:tx>
      <c:layout>
        <c:manualLayout>
          <c:xMode val="edge"/>
          <c:yMode val="edge"/>
          <c:x val="0.1294630192502533"/>
          <c:y val="1.7977528089887642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62549362180792"/>
          <c:y val="0.15955079772331829"/>
          <c:w val="0.6635073275415041"/>
          <c:h val="0.67640523657526841"/>
        </c:manualLayout>
      </c:layout>
      <c:lineChart>
        <c:grouping val="standard"/>
        <c:varyColors val="0"/>
        <c:ser>
          <c:idx val="0"/>
          <c:order val="0"/>
          <c:tx>
            <c:v>% of Patients</c:v>
          </c:tx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solidFill>
                <a:srgbClr val="4F81BD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Sheet5!$A$4:$A$15</c:f>
              <c:strCache>
                <c:ptCount val="6"/>
                <c:pt idx="0">
                  <c:v>July-Sep 2015</c:v>
                </c:pt>
                <c:pt idx="1">
                  <c:v>Oct-Dec 2015</c:v>
                </c:pt>
                <c:pt idx="2">
                  <c:v>Jan-Mar 2016</c:v>
                </c:pt>
                <c:pt idx="3">
                  <c:v>Apr-June 2016</c:v>
                </c:pt>
                <c:pt idx="4">
                  <c:v>July-Sep 2016</c:v>
                </c:pt>
                <c:pt idx="5">
                  <c:v>Oct-Dec 2016</c:v>
                </c:pt>
              </c:strCache>
            </c:strRef>
          </c:cat>
          <c:val>
            <c:numRef>
              <c:f>Sheet5!$D$4:$D$15</c:f>
              <c:numCache>
                <c:formatCode>0%</c:formatCode>
                <c:ptCount val="12"/>
                <c:pt idx="0">
                  <c:v>0.73455759599332215</c:v>
                </c:pt>
                <c:pt idx="1">
                  <c:v>0.82220367278798001</c:v>
                </c:pt>
                <c:pt idx="2">
                  <c:v>0.91550695825049699</c:v>
                </c:pt>
                <c:pt idx="3">
                  <c:v>0.98224852071005919</c:v>
                </c:pt>
                <c:pt idx="4">
                  <c:v>0.90621336459554513</c:v>
                </c:pt>
                <c:pt idx="5">
                  <c:v>0.96678529062870699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Sheet5!$E$3</c:f>
              <c:strCache>
                <c:ptCount val="1"/>
                <c:pt idx="0">
                  <c:v>Goal Line</c:v>
                </c:pt>
              </c:strCache>
            </c:strRef>
          </c:tx>
          <c:cat>
            <c:strRef>
              <c:f>Sheet5!$A$4:$A$15</c:f>
              <c:strCache>
                <c:ptCount val="6"/>
                <c:pt idx="0">
                  <c:v>July-Sep 2015</c:v>
                </c:pt>
                <c:pt idx="1">
                  <c:v>Oct-Dec 2015</c:v>
                </c:pt>
                <c:pt idx="2">
                  <c:v>Jan-Mar 2016</c:v>
                </c:pt>
                <c:pt idx="3">
                  <c:v>Apr-June 2016</c:v>
                </c:pt>
                <c:pt idx="4">
                  <c:v>July-Sep 2016</c:v>
                </c:pt>
                <c:pt idx="5">
                  <c:v>Oct-Dec 2016</c:v>
                </c:pt>
              </c:strCache>
            </c:strRef>
          </c:cat>
          <c:val>
            <c:numRef>
              <c:f>Sheet5!$E$4:$E$15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311552"/>
        <c:axId val="32317824"/>
      </c:lineChart>
      <c:catAx>
        <c:axId val="32311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en-US"/>
                  <a:t>Time Period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mmm\-yy" sourceLinked="0"/>
        <c:majorTickMark val="none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1500000" vert="horz"/>
          <a:lstStyle/>
          <a:p>
            <a:pPr rtl="0"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23178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2317824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strRef>
              <c:f>Sheet5!$D$3</c:f>
              <c:strCache>
                <c:ptCount val="1"/>
                <c:pt idx="0">
                  <c:v>% Patients</c:v>
                </c:pt>
              </c:strCache>
            </c:strRef>
          </c:tx>
          <c:layout>
            <c:manualLayout>
              <c:xMode val="edge"/>
              <c:yMode val="edge"/>
              <c:x val="1.2235757764322014E-2"/>
              <c:y val="0.42359987024093898"/>
            </c:manualLayout>
          </c:layout>
          <c:overlay val="0"/>
          <c:spPr>
            <a:noFill/>
            <a:ln w="25400">
              <a:noFill/>
            </a:ln>
          </c:spPr>
          <c:txPr>
            <a:bodyPr/>
            <a:lstStyle/>
            <a:p>
              <a:pPr>
                <a:defRPr sz="1100" b="1" i="0" u="none" strike="noStrike" baseline="0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rtl="0"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2311552"/>
        <c:crosses val="autoZero"/>
        <c:crossBetween val="midCat"/>
        <c:majorUnit val="0.2"/>
      </c:valAx>
      <c:spPr>
        <a:solidFill>
          <a:srgbClr val="D9D9D9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765957446808512"/>
          <c:y val="0.49082166976318975"/>
          <c:w val="0.18018237082066868"/>
          <c:h val="0.26404930844318619"/>
        </c:manualLayout>
      </c:layout>
      <c:overlay val="0"/>
      <c:spPr>
        <a:effectLst>
          <a:outerShdw blurRad="50800" dist="50800" dir="5400000" algn="ctr" rotWithShape="0">
            <a:srgbClr val="0070C0"/>
          </a:outerShdw>
        </a:effectLst>
      </c:spPr>
    </c:legend>
    <c:plotVisOnly val="1"/>
    <c:dispBlanksAs val="gap"/>
    <c:showDLblsOverMax val="0"/>
  </c:chart>
  <c:spPr>
    <a:noFill/>
    <a:ln w="9525">
      <a:solidFill>
        <a:srgbClr val="000000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0.90892</cdr:x>
      <cdr:y>0.00489</cdr:y>
    </cdr:from>
    <cdr:to>
      <cdr:x>0.98951</cdr:x>
      <cdr:y>0.16432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91450" y="28575"/>
          <a:ext cx="681699" cy="980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dirty="0"/>
              <a:t>Mount Auburn Medical Associates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December 2, 2016</a:t>
            </a:r>
          </a:p>
          <a:p>
            <a:r>
              <a:rPr lang="en-US" altLang="en-US" dirty="0"/>
              <a:t>Community Learning Session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/>
            </a:r>
            <a:br>
              <a:rPr lang="en-US" b="1" dirty="0"/>
            </a:b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Colon Cancer Screening</a:t>
            </a:r>
          </a:p>
          <a:p>
            <a:r>
              <a:rPr lang="en-US" sz="3600" dirty="0"/>
              <a:t>Appointment Referral Management</a:t>
            </a:r>
          </a:p>
          <a:p>
            <a:pPr lvl="1"/>
            <a:r>
              <a:rPr lang="en-US" sz="2000" dirty="0"/>
              <a:t>100% of those who agree to be screened will either be secured an appointment with the Gastrointestinal Specialist for consideration of a colonoscopy or be provided testing materials for the FIT test.</a:t>
            </a:r>
          </a:p>
          <a:p>
            <a:r>
              <a:rPr lang="en-US" sz="3600" dirty="0"/>
              <a:t>“Closing The Loop”</a:t>
            </a:r>
          </a:p>
          <a:p>
            <a:pPr lvl="1"/>
            <a:r>
              <a:rPr lang="en-US" sz="2000" dirty="0" smtClean="0"/>
              <a:t>Reliable tracking system for </a:t>
            </a:r>
            <a:r>
              <a:rPr lang="en-US" sz="2000" dirty="0" err="1"/>
              <a:t>C</a:t>
            </a:r>
            <a:r>
              <a:rPr lang="en-US" sz="2000" dirty="0" err="1" smtClean="0"/>
              <a:t>olo</a:t>
            </a:r>
            <a:r>
              <a:rPr lang="en-US" sz="2000" dirty="0" smtClean="0"/>
              <a:t>-rectal Screenings and or FIT Testing outcomes.</a:t>
            </a:r>
          </a:p>
          <a:p>
            <a:pPr lvl="1"/>
            <a:r>
              <a:rPr lang="en-US" sz="2000" dirty="0" smtClean="0"/>
              <a:t>Follow up conversations with those who have previously declined.</a:t>
            </a:r>
            <a:endParaRPr lang="en-US" alt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4191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sz="4000" b="1" kern="0" dirty="0"/>
              <a:t>What did we work on? </a:t>
            </a:r>
            <a:r>
              <a:rPr lang="en-US" b="1" kern="0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8378952" cy="457200"/>
          </a:xfrm>
        </p:spPr>
        <p:txBody>
          <a:bodyPr/>
          <a:lstStyle/>
          <a:p>
            <a:pPr algn="l"/>
            <a:r>
              <a:rPr lang="en-US" sz="4000" dirty="0"/>
              <a:t>What did we measure?  </a:t>
            </a:r>
            <a:br>
              <a:rPr lang="en-US" sz="4000" dirty="0"/>
            </a:br>
            <a:r>
              <a:rPr lang="en-US" sz="4000" dirty="0"/>
              <a:t>How could we tell if a change worked?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76" y="1580388"/>
            <a:ext cx="8840724" cy="4191000"/>
          </a:xfrm>
        </p:spPr>
        <p:txBody>
          <a:bodyPr/>
          <a:lstStyle/>
          <a:p>
            <a:pPr marL="0" indent="0">
              <a:buClrTx/>
              <a:buSzPct val="100000"/>
              <a:buNone/>
            </a:pPr>
            <a:r>
              <a:rPr lang="en-US" sz="2400" dirty="0"/>
              <a:t>We measured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Number of patients age 50 thru 80 who have not had a colon cancer screening with recommended studies within requisite time frame.</a:t>
            </a:r>
          </a:p>
          <a:p>
            <a:pPr marL="0" indent="0">
              <a:buClrTx/>
              <a:buSzPct val="100000"/>
              <a:buNone/>
            </a:pPr>
            <a:endParaRPr lang="en-US" sz="2400" dirty="0"/>
          </a:p>
          <a:p>
            <a:pPr marL="0" indent="0">
              <a:buClrTx/>
              <a:buSzPct val="100000"/>
              <a:buNone/>
            </a:pPr>
            <a:r>
              <a:rPr lang="en-US" sz="2400" dirty="0"/>
              <a:t>We know it worked because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All patients are having the conversation with the Medical Assistant and or Provider. The conversation is documented and a follow up conversation occurs at the next appointment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The appointment with the GI Specialist is scheduled and tracked 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The FIT Screening  has a due date and is tracked for completion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75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3850"/>
            <a:ext cx="8991600" cy="1143000"/>
          </a:xfrm>
        </p:spPr>
        <p:txBody>
          <a:bodyPr/>
          <a:lstStyle/>
          <a:p>
            <a:pPr algn="l"/>
            <a:r>
              <a:rPr lang="en-US" dirty="0"/>
              <a:t>Example of changes that were tested?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1501062"/>
            <a:ext cx="8534400" cy="4518738"/>
          </a:xfrm>
        </p:spPr>
        <p:txBody>
          <a:bodyPr/>
          <a:lstStyle/>
          <a:p>
            <a:pPr marL="0" indent="0" fontAlgn="auto">
              <a:buNone/>
            </a:pPr>
            <a:r>
              <a:rPr lang="en-US" sz="2400" b="1" dirty="0"/>
              <a:t>Standardized:</a:t>
            </a:r>
          </a:p>
          <a:p>
            <a:pPr fontAlgn="auto"/>
            <a:r>
              <a:rPr lang="en-US" sz="2400" dirty="0"/>
              <a:t>Pre-Visit Planning expectation</a:t>
            </a:r>
          </a:p>
          <a:p>
            <a:pPr fontAlgn="auto"/>
            <a:r>
              <a:rPr lang="en-US" sz="2400" dirty="0"/>
              <a:t>Communication expectation and by whom</a:t>
            </a:r>
          </a:p>
          <a:p>
            <a:pPr fontAlgn="auto"/>
            <a:r>
              <a:rPr lang="en-US" sz="2400" dirty="0"/>
              <a:t>Documentation and tracking of scheduled GI appointments</a:t>
            </a:r>
          </a:p>
          <a:p>
            <a:pPr fontAlgn="auto"/>
            <a:r>
              <a:rPr lang="en-US" sz="2400" dirty="0"/>
              <a:t>Reliable process receiving and documenting GI notes</a:t>
            </a:r>
          </a:p>
          <a:p>
            <a:pPr fontAlgn="t"/>
            <a:r>
              <a:rPr lang="en-US" sz="2400" dirty="0"/>
              <a:t>Outreach/documentation process when patients refuse</a:t>
            </a:r>
          </a:p>
          <a:p>
            <a:pPr fontAlgn="t"/>
            <a:r>
              <a:rPr lang="en-US" sz="2400" dirty="0"/>
              <a:t>Communication process to schedule future appointments</a:t>
            </a:r>
          </a:p>
          <a:p>
            <a:pPr fontAlgn="t"/>
            <a:r>
              <a:rPr lang="en-US" sz="2400" dirty="0"/>
              <a:t>Packaging, mailing and tracking of the FIT Tests</a:t>
            </a:r>
          </a:p>
          <a:p>
            <a:pPr fontAlgn="t"/>
            <a:r>
              <a:rPr lang="en-US" sz="2400" dirty="0"/>
              <a:t>Outreach process and documentation for those without a visit </a:t>
            </a:r>
          </a:p>
          <a:p>
            <a:pPr fontAlgn="t"/>
            <a:r>
              <a:rPr lang="en-US" sz="2800" b="1" dirty="0"/>
              <a:t>All members of the team are aware of the process</a:t>
            </a:r>
          </a:p>
          <a:p>
            <a:pPr fontAlgn="t"/>
            <a:endParaRPr lang="en-US" sz="2400" dirty="0"/>
          </a:p>
          <a:p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Patient Engagement in Improvement Process</a:t>
            </a:r>
            <a:r>
              <a:rPr lang="en-US" dirty="0" smtClean="0"/>
              <a:t>: </a:t>
            </a:r>
            <a:r>
              <a:rPr lang="en-US" sz="2800" dirty="0" smtClean="0"/>
              <a:t>Patients </a:t>
            </a:r>
            <a:r>
              <a:rPr lang="en-US" sz="2800" dirty="0"/>
              <a:t>provided feedback on outreach letters and brochures used</a:t>
            </a:r>
            <a:r>
              <a:rPr lang="en-US" dirty="0"/>
              <a:t>.</a:t>
            </a:r>
          </a:p>
          <a:p>
            <a:r>
              <a:rPr lang="en-US" sz="2800" b="1" dirty="0"/>
              <a:t>Patient Engagement in their Own Care: </a:t>
            </a:r>
            <a:r>
              <a:rPr lang="en-US" sz="2800" dirty="0"/>
              <a:t>Letting the patient be a part of scheduling the appointment by identifying their preference of date, time, location and provider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9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21" y="1524000"/>
            <a:ext cx="8839200" cy="3867150"/>
          </a:xfrm>
        </p:spPr>
        <p:txBody>
          <a:bodyPr/>
          <a:lstStyle/>
          <a:p>
            <a:r>
              <a:rPr lang="en-US" sz="2400" b="1" dirty="0"/>
              <a:t>Pre-Visit Planning  with the Medical Assistant and </a:t>
            </a:r>
            <a:r>
              <a:rPr lang="en-US" sz="2400" b="1" dirty="0" smtClean="0"/>
              <a:t>Provider.</a:t>
            </a:r>
          </a:p>
          <a:p>
            <a:endParaRPr lang="en-US" sz="2400" b="1" dirty="0"/>
          </a:p>
          <a:p>
            <a:r>
              <a:rPr lang="en-US" sz="2400" dirty="0"/>
              <a:t>The Medical Assistant has the initial conversations with the patient. </a:t>
            </a:r>
          </a:p>
          <a:p>
            <a:r>
              <a:rPr lang="en-US" sz="2400" dirty="0"/>
              <a:t>If they agree to the colonoscopy screening the MA automatically schedules the patient with their preference and tracks the referral.</a:t>
            </a:r>
          </a:p>
          <a:p>
            <a:r>
              <a:rPr lang="en-US" sz="2400" dirty="0"/>
              <a:t>If they agree to the FIT The MA reviews the test and expectations of when to return it with the patient. This too is tracked</a:t>
            </a:r>
          </a:p>
          <a:p>
            <a:r>
              <a:rPr lang="en-US" sz="2400" dirty="0"/>
              <a:t>If both screenings are refused, the provider will have the conversation during the visit.</a:t>
            </a:r>
          </a:p>
          <a:p>
            <a:r>
              <a:rPr lang="en-US" sz="2400" b="1" dirty="0"/>
              <a:t>Standard work flow once the patient agrees to either screening</a:t>
            </a:r>
          </a:p>
          <a:p>
            <a:pPr marL="0" indent="0">
              <a:buNone/>
            </a:pPr>
            <a:endParaRPr lang="en-US" sz="2400" b="1" dirty="0"/>
          </a:p>
          <a:p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54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066800"/>
            <a:ext cx="80772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65" y="457200"/>
            <a:ext cx="9144000" cy="606960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09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were our results?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542105"/>
              </p:ext>
            </p:extLst>
          </p:nvPr>
        </p:nvGraphicFramePr>
        <p:xfrm>
          <a:off x="1219200" y="1682144"/>
          <a:ext cx="6267450" cy="443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6397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90"/>
            <a:ext cx="8607552" cy="4343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 Team Effort is a Sure Win!</a:t>
            </a:r>
          </a:p>
          <a:p>
            <a:pPr marL="0" indent="0" algn="ctr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dirty="0"/>
              <a:t>Collaboration with the Specialists Team Improved our Patient and Staff Experience</a:t>
            </a:r>
          </a:p>
          <a:p>
            <a:pPr lvl="1"/>
            <a:r>
              <a:rPr lang="en-US" sz="2400" dirty="0"/>
              <a:t>Completion of scheduled appointments.                                 (Fewer No Shows Increased Access)</a:t>
            </a:r>
          </a:p>
          <a:p>
            <a:pPr lvl="1"/>
            <a:r>
              <a:rPr lang="en-US" sz="2400" dirty="0"/>
              <a:t>Reliable Communication and Expectations</a:t>
            </a:r>
          </a:p>
          <a:p>
            <a:pPr marL="400050" lvl="1" indent="0">
              <a:buNone/>
            </a:pPr>
            <a:r>
              <a:rPr lang="en-US" sz="2400" dirty="0"/>
              <a:t>     (Documentation is standard. Everyone knows where our</a:t>
            </a:r>
          </a:p>
          <a:p>
            <a:pPr marL="400050" lvl="1" indent="0">
              <a:buNone/>
            </a:pPr>
            <a:r>
              <a:rPr lang="en-US" sz="2400" dirty="0"/>
              <a:t>      patients are in their decisions it is easier to manage them)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925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Building with all the Specialists</a:t>
            </a:r>
          </a:p>
          <a:p>
            <a:r>
              <a:rPr lang="en-US" dirty="0"/>
              <a:t>Spreading the Standards Across MAPS Practices for All Measures including Mammogram and Cervical Cancer </a:t>
            </a:r>
            <a:r>
              <a:rPr lang="en-US" dirty="0" smtClean="0"/>
              <a:t>Screening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will keep solving problems as a team!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64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use this Model of Improvement to optimize health system performance to</a:t>
            </a:r>
          </a:p>
          <a:p>
            <a:r>
              <a:rPr lang="en-US" dirty="0" smtClean="0"/>
              <a:t>Improve the patient experience of care (including Quality, Safety and Satisfaction)</a:t>
            </a:r>
          </a:p>
          <a:p>
            <a:r>
              <a:rPr lang="en-US" dirty="0" smtClean="0"/>
              <a:t>Improve the health of populations</a:t>
            </a:r>
          </a:p>
          <a:p>
            <a:r>
              <a:rPr lang="en-US" dirty="0" smtClean="0"/>
              <a:t>Reduce the per capita cost of health care</a:t>
            </a:r>
          </a:p>
          <a:p>
            <a:r>
              <a:rPr lang="en-US" dirty="0" smtClean="0"/>
              <a:t>Increase the joy for staff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will keep doing</a:t>
            </a:r>
          </a:p>
        </p:txBody>
      </p:sp>
    </p:spTree>
    <p:extLst>
      <p:ext uri="{BB962C8B-B14F-4D97-AF65-F5344CB8AC3E}">
        <p14:creationId xmlns:p14="http://schemas.microsoft.com/office/powerpoint/2010/main" val="21683274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1458</TotalTime>
  <Words>545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powerpoint template Mount Auburn Office Practice Improvement Projec</vt:lpstr>
      <vt:lpstr>Mount Auburn Medical Associates</vt:lpstr>
      <vt:lpstr> </vt:lpstr>
      <vt:lpstr>What did we measure?   How could we tell if a change worked? </vt:lpstr>
      <vt:lpstr>Example of changes that were tested? </vt:lpstr>
      <vt:lpstr>Patient Engagement</vt:lpstr>
      <vt:lpstr>Process Changes</vt:lpstr>
      <vt:lpstr>PowerPoint Presentation</vt:lpstr>
      <vt:lpstr>What were our results?</vt:lpstr>
      <vt:lpstr>What did we learn?</vt:lpstr>
      <vt:lpstr>What’s Next?</vt:lpstr>
      <vt:lpstr>What we will keep doing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Biocchi</dc:creator>
  <cp:lastModifiedBy>Sullivan,Sonya G (Mount Auburn)</cp:lastModifiedBy>
  <cp:revision>33</cp:revision>
  <cp:lastPrinted>2016-11-29T18:45:33Z</cp:lastPrinted>
  <dcterms:created xsi:type="dcterms:W3CDTF">2016-02-16T16:48:05Z</dcterms:created>
  <dcterms:modified xsi:type="dcterms:W3CDTF">2016-12-01T14:19:52Z</dcterms:modified>
</cp:coreProperties>
</file>